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0" Type="http://schemas.openxmlformats.org/officeDocument/2006/relationships/slide" Target="slides/slide6.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 name="Shape 50"/>
        <p:cNvGrpSpPr/>
        <p:nvPr/>
      </p:nvGrpSpPr>
      <p:grpSpPr>
        <a:xfrm>
          <a:off x="0" y="0"/>
          <a:ext cx="0" cy="0"/>
          <a:chOff x="0" y="0"/>
          <a:chExt cx="0" cy="0"/>
        </a:xfrm>
      </p:grpSpPr>
      <p:sp>
        <p:nvSpPr>
          <p:cNvPr id="51" name="Shape 5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2" name="Shape 5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 name="Shape 55"/>
        <p:cNvGrpSpPr/>
        <p:nvPr/>
      </p:nvGrpSpPr>
      <p:grpSpPr>
        <a:xfrm>
          <a:off x="0" y="0"/>
          <a:ext cx="0" cy="0"/>
          <a:chOff x="0" y="0"/>
          <a:chExt cx="0" cy="0"/>
        </a:xfrm>
      </p:grpSpPr>
      <p:sp>
        <p:nvSpPr>
          <p:cNvPr id="56" name="Shape 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7" name="Shape 5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 name="Shape 61"/>
        <p:cNvGrpSpPr/>
        <p:nvPr/>
      </p:nvGrpSpPr>
      <p:grpSpPr>
        <a:xfrm>
          <a:off x="0" y="0"/>
          <a:ext cx="0" cy="0"/>
          <a:chOff x="0" y="0"/>
          <a:chExt cx="0" cy="0"/>
        </a:xfrm>
      </p:grpSpPr>
      <p:sp>
        <p:nvSpPr>
          <p:cNvPr id="62" name="Shape 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3" name="Shape 6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 name="Shape 68"/>
        <p:cNvGrpSpPr/>
        <p:nvPr/>
      </p:nvGrpSpPr>
      <p:grpSpPr>
        <a:xfrm>
          <a:off x="0" y="0"/>
          <a:ext cx="0" cy="0"/>
          <a:chOff x="0" y="0"/>
          <a:chExt cx="0" cy="0"/>
        </a:xfrm>
      </p:grpSpPr>
      <p:sp>
        <p:nvSpPr>
          <p:cNvPr id="69" name="Shape 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 name="Shape 7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7" name="Shape 7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 name="Shape 81"/>
        <p:cNvGrpSpPr/>
        <p:nvPr/>
      </p:nvGrpSpPr>
      <p:grpSpPr>
        <a:xfrm>
          <a:off x="0" y="0"/>
          <a:ext cx="0" cy="0"/>
          <a:chOff x="0" y="0"/>
          <a:chExt cx="0" cy="0"/>
        </a:xfrm>
      </p:grpSpPr>
      <p:sp>
        <p:nvSpPr>
          <p:cNvPr id="82" name="Shape 8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3" name="Shape 8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0" name="Shape 4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0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06.jpg"/><Relationship Id="rId4" Type="http://schemas.openxmlformats.org/officeDocument/2006/relationships/image" Target="../media/image0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05.jpg"/><Relationship Id="rId4" Type="http://schemas.openxmlformats.org/officeDocument/2006/relationships/image" Target="../media/image0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0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0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 name="Shape 53"/>
        <p:cNvGrpSpPr/>
        <p:nvPr/>
      </p:nvGrpSpPr>
      <p:grpSpPr>
        <a:xfrm>
          <a:off x="0" y="0"/>
          <a:ext cx="0" cy="0"/>
          <a:chOff x="0" y="0"/>
          <a:chExt cx="0" cy="0"/>
        </a:xfrm>
      </p:grpSpPr>
      <p:sp>
        <p:nvSpPr>
          <p:cNvPr id="54" name="Shape 54"/>
          <p:cNvSpPr txBox="1"/>
          <p:nvPr>
            <p:ph idx="1" type="body"/>
          </p:nvPr>
        </p:nvSpPr>
        <p:spPr>
          <a:xfrm>
            <a:off x="311700" y="1152475"/>
            <a:ext cx="8520600" cy="3416400"/>
          </a:xfrm>
          <a:prstGeom prst="rect">
            <a:avLst/>
          </a:prstGeom>
        </p:spPr>
        <p:txBody>
          <a:bodyPr anchorCtr="0" anchor="t" bIns="91425" lIns="91425" rIns="91425" tIns="91425">
            <a:noAutofit/>
          </a:bodyPr>
          <a:lstStyle/>
          <a:p>
            <a:pPr lvl="0" algn="ctr">
              <a:spcBef>
                <a:spcPts val="0"/>
              </a:spcBef>
              <a:buNone/>
            </a:pPr>
            <a:r>
              <a:rPr lang="en"/>
              <a:t>Region 2</a:t>
            </a:r>
          </a:p>
          <a:p>
            <a:pPr lvl="0" algn="ctr">
              <a:spcBef>
                <a:spcPts val="0"/>
              </a:spcBef>
              <a:buNone/>
            </a:pPr>
            <a:r>
              <a:rPr lang="en"/>
              <a:t>Rotary Club of Simi Sunset</a:t>
            </a:r>
          </a:p>
          <a:p>
            <a:pPr lvl="0" algn="ctr">
              <a:spcBef>
                <a:spcPts val="0"/>
              </a:spcBef>
              <a:buNone/>
            </a:pPr>
            <a:r>
              <a:rPr b="1" lang="en" sz="2400"/>
              <a:t>“Shoes for Little Souls”</a:t>
            </a:r>
          </a:p>
          <a:p>
            <a:pPr lvl="0" algn="ctr">
              <a:spcBef>
                <a:spcPts val="0"/>
              </a:spcBef>
              <a:buNone/>
            </a:pPr>
            <a:r>
              <a:rPr lang="en"/>
              <a:t>Kohl’s Department Store, Simi Valley</a:t>
            </a:r>
          </a:p>
          <a:p>
            <a:pPr lvl="0" algn="ctr">
              <a:spcBef>
                <a:spcPts val="0"/>
              </a:spcBef>
              <a:buNone/>
            </a:pPr>
            <a:r>
              <a:rPr lang="en"/>
              <a:t>District Grant</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 name="Shape 58"/>
        <p:cNvGrpSpPr/>
        <p:nvPr/>
      </p:nvGrpSpPr>
      <p:grpSpPr>
        <a:xfrm>
          <a:off x="0" y="0"/>
          <a:ext cx="0" cy="0"/>
          <a:chOff x="0" y="0"/>
          <a:chExt cx="0" cy="0"/>
        </a:xfrm>
      </p:grpSpPr>
      <p:sp>
        <p:nvSpPr>
          <p:cNvPr id="59" name="Shape 59"/>
          <p:cNvSpPr txBox="1"/>
          <p:nvPr>
            <p:ph idx="1" type="body"/>
          </p:nvPr>
        </p:nvSpPr>
        <p:spPr>
          <a:xfrm>
            <a:off x="311700" y="3970050"/>
            <a:ext cx="8565900" cy="1075200"/>
          </a:xfrm>
          <a:prstGeom prst="rect">
            <a:avLst/>
          </a:prstGeom>
        </p:spPr>
        <p:txBody>
          <a:bodyPr anchorCtr="0" anchor="ctr" bIns="91425" lIns="91425" rIns="91425" tIns="91425">
            <a:noAutofit/>
          </a:bodyPr>
          <a:lstStyle/>
          <a:p>
            <a:pPr lvl="0" algn="ctr">
              <a:spcBef>
                <a:spcPts val="0"/>
              </a:spcBef>
              <a:buNone/>
            </a:pPr>
            <a:r>
              <a:rPr lang="en">
                <a:solidFill>
                  <a:srgbClr val="2B2B2B"/>
                </a:solidFill>
                <a:highlight>
                  <a:srgbClr val="FFFFFF"/>
                </a:highlight>
              </a:rPr>
              <a:t>Every year, we provide a shopping spree for underprivileged children at Kohl’s Department Store in Simi Valley. The children are selected by the local Samaritan Center. This year we helped 18 children shop for new clothes and school supplies.</a:t>
            </a:r>
          </a:p>
        </p:txBody>
      </p:sp>
      <p:pic>
        <p:nvPicPr>
          <p:cNvPr descr="20160805_093038.jpg" id="60" name="Shape 60"/>
          <p:cNvPicPr preferRelativeResize="0"/>
          <p:nvPr/>
        </p:nvPicPr>
        <p:blipFill rotWithShape="1">
          <a:blip r:embed="rId3">
            <a:alphaModFix/>
          </a:blip>
          <a:srcRect b="0" l="0" r="0" t="0"/>
          <a:stretch/>
        </p:blipFill>
        <p:spPr>
          <a:xfrm>
            <a:off x="2069462" y="257325"/>
            <a:ext cx="5005076" cy="37537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 name="Shape 64"/>
        <p:cNvGrpSpPr/>
        <p:nvPr/>
      </p:nvGrpSpPr>
      <p:grpSpPr>
        <a:xfrm>
          <a:off x="0" y="0"/>
          <a:ext cx="0" cy="0"/>
          <a:chOff x="0" y="0"/>
          <a:chExt cx="0" cy="0"/>
        </a:xfrm>
      </p:grpSpPr>
      <p:sp>
        <p:nvSpPr>
          <p:cNvPr id="65" name="Shape 65"/>
          <p:cNvSpPr txBox="1"/>
          <p:nvPr>
            <p:ph idx="1" type="body"/>
          </p:nvPr>
        </p:nvSpPr>
        <p:spPr>
          <a:xfrm>
            <a:off x="311700" y="4230575"/>
            <a:ext cx="8565900" cy="605100"/>
          </a:xfrm>
          <a:prstGeom prst="rect">
            <a:avLst/>
          </a:prstGeom>
        </p:spPr>
        <p:txBody>
          <a:bodyPr anchorCtr="0" anchor="ctr" bIns="91425" lIns="91425" rIns="91425" tIns="91425">
            <a:noAutofit/>
          </a:bodyPr>
          <a:lstStyle/>
          <a:p>
            <a:pPr lvl="0" rtl="0" algn="ctr">
              <a:spcBef>
                <a:spcPts val="0"/>
              </a:spcBef>
              <a:buNone/>
            </a:pPr>
            <a:r>
              <a:rPr lang="en"/>
              <a:t>With the help of our District Grant and a great discount from Kohl’s Department store, we were able to provide each child with $235 worth of merchandise.</a:t>
            </a:r>
          </a:p>
        </p:txBody>
      </p:sp>
      <p:pic>
        <p:nvPicPr>
          <p:cNvPr descr="20160805_082054.jpg" id="66" name="Shape 66"/>
          <p:cNvPicPr preferRelativeResize="0"/>
          <p:nvPr/>
        </p:nvPicPr>
        <p:blipFill rotWithShape="1">
          <a:blip r:embed="rId3">
            <a:alphaModFix/>
          </a:blip>
          <a:srcRect b="0" l="0" r="0" t="0"/>
          <a:stretch/>
        </p:blipFill>
        <p:spPr>
          <a:xfrm>
            <a:off x="311699" y="284925"/>
            <a:ext cx="4166097" cy="3124550"/>
          </a:xfrm>
          <a:prstGeom prst="rect">
            <a:avLst/>
          </a:prstGeom>
          <a:noFill/>
          <a:ln>
            <a:noFill/>
          </a:ln>
        </p:spPr>
      </p:pic>
      <p:pic>
        <p:nvPicPr>
          <p:cNvPr descr="20160805_081647.jpg" id="67" name="Shape 67"/>
          <p:cNvPicPr preferRelativeResize="0"/>
          <p:nvPr/>
        </p:nvPicPr>
        <p:blipFill rotWithShape="1">
          <a:blip r:embed="rId4">
            <a:alphaModFix/>
          </a:blip>
          <a:srcRect b="0" l="0" r="0" t="0"/>
          <a:stretch/>
        </p:blipFill>
        <p:spPr>
          <a:xfrm>
            <a:off x="4711500" y="284925"/>
            <a:ext cx="4166097" cy="312453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 name="Shape 71"/>
        <p:cNvGrpSpPr/>
        <p:nvPr/>
      </p:nvGrpSpPr>
      <p:grpSpPr>
        <a:xfrm>
          <a:off x="0" y="0"/>
          <a:ext cx="0" cy="0"/>
          <a:chOff x="0" y="0"/>
          <a:chExt cx="0" cy="0"/>
        </a:xfrm>
      </p:grpSpPr>
      <p:sp>
        <p:nvSpPr>
          <p:cNvPr id="72" name="Shape 72"/>
          <p:cNvSpPr txBox="1"/>
          <p:nvPr>
            <p:ph idx="1" type="body"/>
          </p:nvPr>
        </p:nvSpPr>
        <p:spPr>
          <a:xfrm>
            <a:off x="311700" y="4230575"/>
            <a:ext cx="8565900" cy="605100"/>
          </a:xfrm>
          <a:prstGeom prst="rect">
            <a:avLst/>
          </a:prstGeom>
        </p:spPr>
        <p:txBody>
          <a:bodyPr anchorCtr="0" anchor="ctr" bIns="91425" lIns="91425" rIns="91425" tIns="91425">
            <a:noAutofit/>
          </a:bodyPr>
          <a:lstStyle/>
          <a:p>
            <a:pPr lvl="0" rtl="0" algn="ctr">
              <a:spcBef>
                <a:spcPts val="0"/>
              </a:spcBef>
              <a:buNone/>
            </a:pPr>
            <a:r>
              <a:rPr lang="en"/>
              <a:t>Rotarians helped the families shop. It was touching to watch the children’s faces light up while they browsed.</a:t>
            </a:r>
          </a:p>
        </p:txBody>
      </p:sp>
      <p:pic>
        <p:nvPicPr>
          <p:cNvPr descr="20160805_082027.jpg" id="73" name="Shape 73"/>
          <p:cNvPicPr preferRelativeResize="0"/>
          <p:nvPr/>
        </p:nvPicPr>
        <p:blipFill rotWithShape="1">
          <a:blip r:embed="rId3">
            <a:alphaModFix/>
          </a:blip>
          <a:srcRect b="0" l="0" r="0" t="0"/>
          <a:stretch/>
        </p:blipFill>
        <p:spPr>
          <a:xfrm>
            <a:off x="311699" y="284925"/>
            <a:ext cx="4166097" cy="3124550"/>
          </a:xfrm>
          <a:prstGeom prst="rect">
            <a:avLst/>
          </a:prstGeom>
          <a:noFill/>
          <a:ln>
            <a:noFill/>
          </a:ln>
        </p:spPr>
      </p:pic>
      <p:pic>
        <p:nvPicPr>
          <p:cNvPr descr="20160805_081932.jpg" id="74" name="Shape 74"/>
          <p:cNvPicPr preferRelativeResize="0"/>
          <p:nvPr/>
        </p:nvPicPr>
        <p:blipFill>
          <a:blip r:embed="rId4">
            <a:alphaModFix/>
          </a:blip>
          <a:stretch>
            <a:fillRect/>
          </a:stretch>
        </p:blipFill>
        <p:spPr>
          <a:xfrm>
            <a:off x="4711500" y="284925"/>
            <a:ext cx="4166097" cy="312453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 name="Shape 78"/>
        <p:cNvGrpSpPr/>
        <p:nvPr/>
      </p:nvGrpSpPr>
      <p:grpSpPr>
        <a:xfrm>
          <a:off x="0" y="0"/>
          <a:ext cx="0" cy="0"/>
          <a:chOff x="0" y="0"/>
          <a:chExt cx="0" cy="0"/>
        </a:xfrm>
      </p:grpSpPr>
      <p:sp>
        <p:nvSpPr>
          <p:cNvPr id="79" name="Shape 79"/>
          <p:cNvSpPr txBox="1"/>
          <p:nvPr>
            <p:ph idx="1" type="body"/>
          </p:nvPr>
        </p:nvSpPr>
        <p:spPr>
          <a:xfrm>
            <a:off x="311700" y="4230575"/>
            <a:ext cx="8565900" cy="605100"/>
          </a:xfrm>
          <a:prstGeom prst="rect">
            <a:avLst/>
          </a:prstGeom>
        </p:spPr>
        <p:txBody>
          <a:bodyPr anchorCtr="0" anchor="ctr" bIns="91425" lIns="91425" rIns="91425" tIns="91425">
            <a:noAutofit/>
          </a:bodyPr>
          <a:lstStyle/>
          <a:p>
            <a:pPr lvl="0" rtl="0" algn="ctr">
              <a:spcBef>
                <a:spcPts val="0"/>
              </a:spcBef>
              <a:buNone/>
            </a:pPr>
            <a:r>
              <a:rPr lang="en"/>
              <a:t>A mother was brought to tears for the amount of clothing and supplies Simi Sunset was able to provide for her family.</a:t>
            </a:r>
          </a:p>
        </p:txBody>
      </p:sp>
      <p:pic>
        <p:nvPicPr>
          <p:cNvPr descr="20160805_094055.jpg" id="80" name="Shape 80"/>
          <p:cNvPicPr preferRelativeResize="0"/>
          <p:nvPr/>
        </p:nvPicPr>
        <p:blipFill rotWithShape="1">
          <a:blip r:embed="rId3">
            <a:alphaModFix/>
          </a:blip>
          <a:srcRect b="0" l="0" r="0" t="0"/>
          <a:stretch/>
        </p:blipFill>
        <p:spPr>
          <a:xfrm>
            <a:off x="2069462" y="257325"/>
            <a:ext cx="5005076" cy="37537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4" name="Shape 84"/>
        <p:cNvGrpSpPr/>
        <p:nvPr/>
      </p:nvGrpSpPr>
      <p:grpSpPr>
        <a:xfrm>
          <a:off x="0" y="0"/>
          <a:ext cx="0" cy="0"/>
          <a:chOff x="0" y="0"/>
          <a:chExt cx="0" cy="0"/>
        </a:xfrm>
      </p:grpSpPr>
      <p:sp>
        <p:nvSpPr>
          <p:cNvPr id="85" name="Shape 85"/>
          <p:cNvSpPr txBox="1"/>
          <p:nvPr>
            <p:ph idx="1" type="body"/>
          </p:nvPr>
        </p:nvSpPr>
        <p:spPr>
          <a:xfrm>
            <a:off x="311700" y="4230575"/>
            <a:ext cx="8565900" cy="605100"/>
          </a:xfrm>
          <a:prstGeom prst="rect">
            <a:avLst/>
          </a:prstGeom>
        </p:spPr>
        <p:txBody>
          <a:bodyPr anchorCtr="0" anchor="ctr" bIns="91425" lIns="91425" rIns="91425" tIns="91425">
            <a:noAutofit/>
          </a:bodyPr>
          <a:lstStyle/>
          <a:p>
            <a:pPr lvl="0" rtl="0" algn="ctr">
              <a:spcBef>
                <a:spcPts val="0"/>
              </a:spcBef>
              <a:buNone/>
            </a:pPr>
            <a:r>
              <a:rPr lang="en"/>
              <a:t>It was a good day for all involved. Children left with smiles on their faces, parents left with warmth in their hearts, and Rotarians left with their heads held high.</a:t>
            </a:r>
          </a:p>
        </p:txBody>
      </p:sp>
      <p:pic>
        <p:nvPicPr>
          <p:cNvPr descr="20160805_085209.jpg" id="86" name="Shape 86"/>
          <p:cNvPicPr preferRelativeResize="0"/>
          <p:nvPr/>
        </p:nvPicPr>
        <p:blipFill rotWithShape="1">
          <a:blip r:embed="rId3">
            <a:alphaModFix/>
          </a:blip>
          <a:srcRect b="0" l="0" r="0" t="0"/>
          <a:stretch/>
        </p:blipFill>
        <p:spPr>
          <a:xfrm>
            <a:off x="2069462" y="257325"/>
            <a:ext cx="5005076" cy="37537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